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0CC4E79-8BCA-3E44-A13A-92DDA24AC3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D4B6F6-BCDB-3F41-BB2D-E5B90720E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D78D01-303B-434B-85A2-AB0C10C4C17D}"/>
              </a:ext>
            </a:extLst>
          </p:cNvPr>
          <p:cNvSpPr>
            <a:spLocks noGrp="1" noChangeArrowheads="1"/>
          </p:cNvSpPr>
          <p:nvPr>
            <p:ph type="sldNum" sz="quarter" idx="12"/>
          </p:nvPr>
        </p:nvSpPr>
        <p:spPr>
          <a:ln/>
        </p:spPr>
        <p:txBody>
          <a:bodyPr/>
          <a:lstStyle>
            <a:lvl1pPr>
              <a:defRPr/>
            </a:lvl1pPr>
          </a:lstStyle>
          <a:p>
            <a:fld id="{B659CB50-A7EF-104B-862C-2D71E11D800D}" type="slidenum">
              <a:rPr lang="en-US" altLang="en-US"/>
              <a:pPr/>
              <a:t>‹#›</a:t>
            </a:fld>
            <a:endParaRPr lang="en-US" altLang="en-US"/>
          </a:p>
        </p:txBody>
      </p:sp>
    </p:spTree>
    <p:extLst>
      <p:ext uri="{BB962C8B-B14F-4D97-AF65-F5344CB8AC3E}">
        <p14:creationId xmlns:p14="http://schemas.microsoft.com/office/powerpoint/2010/main" val="403157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27C2FB-BEA9-F042-B4E8-19D4D5B66D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738172-310F-A847-A3AA-68E4820F0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1CEBD1-B404-594F-9ACE-5A2621C186B9}"/>
              </a:ext>
            </a:extLst>
          </p:cNvPr>
          <p:cNvSpPr>
            <a:spLocks noGrp="1" noChangeArrowheads="1"/>
          </p:cNvSpPr>
          <p:nvPr>
            <p:ph type="sldNum" sz="quarter" idx="12"/>
          </p:nvPr>
        </p:nvSpPr>
        <p:spPr>
          <a:ln/>
        </p:spPr>
        <p:txBody>
          <a:bodyPr/>
          <a:lstStyle>
            <a:lvl1pPr>
              <a:defRPr/>
            </a:lvl1pPr>
          </a:lstStyle>
          <a:p>
            <a:fld id="{D37F394C-3C41-4D47-B666-14FBEDF086EF}" type="slidenum">
              <a:rPr lang="en-US" altLang="en-US"/>
              <a:pPr/>
              <a:t>‹#›</a:t>
            </a:fld>
            <a:endParaRPr lang="en-US" altLang="en-US"/>
          </a:p>
        </p:txBody>
      </p:sp>
    </p:spTree>
    <p:extLst>
      <p:ext uri="{BB962C8B-B14F-4D97-AF65-F5344CB8AC3E}">
        <p14:creationId xmlns:p14="http://schemas.microsoft.com/office/powerpoint/2010/main" val="19049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BD6338-3983-924A-A09C-46CB9A4A4C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756C99-68DA-5D47-B5F3-BC290B8CAD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9E44D6-1C45-E841-A83D-49FAB8AA3549}"/>
              </a:ext>
            </a:extLst>
          </p:cNvPr>
          <p:cNvSpPr>
            <a:spLocks noGrp="1" noChangeArrowheads="1"/>
          </p:cNvSpPr>
          <p:nvPr>
            <p:ph type="sldNum" sz="quarter" idx="12"/>
          </p:nvPr>
        </p:nvSpPr>
        <p:spPr>
          <a:ln/>
        </p:spPr>
        <p:txBody>
          <a:bodyPr/>
          <a:lstStyle>
            <a:lvl1pPr>
              <a:defRPr/>
            </a:lvl1pPr>
          </a:lstStyle>
          <a:p>
            <a:fld id="{2CE67AF5-3C19-3544-BB21-A896B6F921CE}" type="slidenum">
              <a:rPr lang="en-US" altLang="en-US"/>
              <a:pPr/>
              <a:t>‹#›</a:t>
            </a:fld>
            <a:endParaRPr lang="en-US" altLang="en-US"/>
          </a:p>
        </p:txBody>
      </p:sp>
    </p:spTree>
    <p:extLst>
      <p:ext uri="{BB962C8B-B14F-4D97-AF65-F5344CB8AC3E}">
        <p14:creationId xmlns:p14="http://schemas.microsoft.com/office/powerpoint/2010/main" val="6301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318CDD-EF2E-1C4B-9453-25A73BB073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0A597D-32E2-8A41-B271-E76984215E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139869-504C-C845-8BC4-868D78AEED06}"/>
              </a:ext>
            </a:extLst>
          </p:cNvPr>
          <p:cNvSpPr>
            <a:spLocks noGrp="1" noChangeArrowheads="1"/>
          </p:cNvSpPr>
          <p:nvPr>
            <p:ph type="sldNum" sz="quarter" idx="12"/>
          </p:nvPr>
        </p:nvSpPr>
        <p:spPr>
          <a:ln/>
        </p:spPr>
        <p:txBody>
          <a:bodyPr/>
          <a:lstStyle>
            <a:lvl1pPr>
              <a:defRPr/>
            </a:lvl1pPr>
          </a:lstStyle>
          <a:p>
            <a:fld id="{312ABCA1-2F6B-134F-B560-3E86BF591F5F}" type="slidenum">
              <a:rPr lang="en-US" altLang="en-US"/>
              <a:pPr/>
              <a:t>‹#›</a:t>
            </a:fld>
            <a:endParaRPr lang="en-US" altLang="en-US"/>
          </a:p>
        </p:txBody>
      </p:sp>
    </p:spTree>
    <p:extLst>
      <p:ext uri="{BB962C8B-B14F-4D97-AF65-F5344CB8AC3E}">
        <p14:creationId xmlns:p14="http://schemas.microsoft.com/office/powerpoint/2010/main" val="420903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613E351-FC9A-6B4C-A473-DC2289E125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3CC28A-DC0A-1A44-988E-85E38BFEEE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D4B1A7-7888-C74F-BCBE-1CFEFA3FF033}"/>
              </a:ext>
            </a:extLst>
          </p:cNvPr>
          <p:cNvSpPr>
            <a:spLocks noGrp="1" noChangeArrowheads="1"/>
          </p:cNvSpPr>
          <p:nvPr>
            <p:ph type="sldNum" sz="quarter" idx="12"/>
          </p:nvPr>
        </p:nvSpPr>
        <p:spPr>
          <a:ln/>
        </p:spPr>
        <p:txBody>
          <a:bodyPr/>
          <a:lstStyle>
            <a:lvl1pPr>
              <a:defRPr/>
            </a:lvl1pPr>
          </a:lstStyle>
          <a:p>
            <a:fld id="{2DEDA6DE-EDE1-DC4A-B8DC-2C86086F7ED0}" type="slidenum">
              <a:rPr lang="en-US" altLang="en-US"/>
              <a:pPr/>
              <a:t>‹#›</a:t>
            </a:fld>
            <a:endParaRPr lang="en-US" altLang="en-US"/>
          </a:p>
        </p:txBody>
      </p:sp>
    </p:spTree>
    <p:extLst>
      <p:ext uri="{BB962C8B-B14F-4D97-AF65-F5344CB8AC3E}">
        <p14:creationId xmlns:p14="http://schemas.microsoft.com/office/powerpoint/2010/main" val="128975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724AC73-C1D4-5247-B83E-362381CD38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E537243-D65A-5D46-B92C-2866A3A07D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E5215B-31C9-184D-8FBD-3DABF99F0BBB}"/>
              </a:ext>
            </a:extLst>
          </p:cNvPr>
          <p:cNvSpPr>
            <a:spLocks noGrp="1" noChangeArrowheads="1"/>
          </p:cNvSpPr>
          <p:nvPr>
            <p:ph type="sldNum" sz="quarter" idx="12"/>
          </p:nvPr>
        </p:nvSpPr>
        <p:spPr>
          <a:ln/>
        </p:spPr>
        <p:txBody>
          <a:bodyPr/>
          <a:lstStyle>
            <a:lvl1pPr>
              <a:defRPr/>
            </a:lvl1pPr>
          </a:lstStyle>
          <a:p>
            <a:fld id="{C1E6CF34-261B-7446-92D9-3DEF411A10AA}" type="slidenum">
              <a:rPr lang="en-US" altLang="en-US"/>
              <a:pPr/>
              <a:t>‹#›</a:t>
            </a:fld>
            <a:endParaRPr lang="en-US" altLang="en-US"/>
          </a:p>
        </p:txBody>
      </p:sp>
    </p:spTree>
    <p:extLst>
      <p:ext uri="{BB962C8B-B14F-4D97-AF65-F5344CB8AC3E}">
        <p14:creationId xmlns:p14="http://schemas.microsoft.com/office/powerpoint/2010/main" val="347473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02E27E-D0AD-FD4C-8CA6-901801058DB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DBE7761-8378-A743-B9B0-ED3F784447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226E88-D500-FF49-982A-5E2BDE8E0D74}"/>
              </a:ext>
            </a:extLst>
          </p:cNvPr>
          <p:cNvSpPr>
            <a:spLocks noGrp="1" noChangeArrowheads="1"/>
          </p:cNvSpPr>
          <p:nvPr>
            <p:ph type="sldNum" sz="quarter" idx="12"/>
          </p:nvPr>
        </p:nvSpPr>
        <p:spPr>
          <a:ln/>
        </p:spPr>
        <p:txBody>
          <a:bodyPr/>
          <a:lstStyle>
            <a:lvl1pPr>
              <a:defRPr/>
            </a:lvl1pPr>
          </a:lstStyle>
          <a:p>
            <a:fld id="{C4B6F9E9-6F60-1342-A9F1-F25752B40B9D}" type="slidenum">
              <a:rPr lang="en-US" altLang="en-US"/>
              <a:pPr/>
              <a:t>‹#›</a:t>
            </a:fld>
            <a:endParaRPr lang="en-US" altLang="en-US"/>
          </a:p>
        </p:txBody>
      </p:sp>
    </p:spTree>
    <p:extLst>
      <p:ext uri="{BB962C8B-B14F-4D97-AF65-F5344CB8AC3E}">
        <p14:creationId xmlns:p14="http://schemas.microsoft.com/office/powerpoint/2010/main" val="162738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43B362-D93B-E64E-B695-198F2AD635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F93A2FE-2A5A-7E42-88F9-56612DA70B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B974AF2-2F7F-6C43-BB16-C1A2724523F0}"/>
              </a:ext>
            </a:extLst>
          </p:cNvPr>
          <p:cNvSpPr>
            <a:spLocks noGrp="1" noChangeArrowheads="1"/>
          </p:cNvSpPr>
          <p:nvPr>
            <p:ph type="sldNum" sz="quarter" idx="12"/>
          </p:nvPr>
        </p:nvSpPr>
        <p:spPr>
          <a:ln/>
        </p:spPr>
        <p:txBody>
          <a:bodyPr/>
          <a:lstStyle>
            <a:lvl1pPr>
              <a:defRPr/>
            </a:lvl1pPr>
          </a:lstStyle>
          <a:p>
            <a:fld id="{3C8DFAF9-104B-CF46-8064-41C88EDB45D7}" type="slidenum">
              <a:rPr lang="en-US" altLang="en-US"/>
              <a:pPr/>
              <a:t>‹#›</a:t>
            </a:fld>
            <a:endParaRPr lang="en-US" altLang="en-US"/>
          </a:p>
        </p:txBody>
      </p:sp>
    </p:spTree>
    <p:extLst>
      <p:ext uri="{BB962C8B-B14F-4D97-AF65-F5344CB8AC3E}">
        <p14:creationId xmlns:p14="http://schemas.microsoft.com/office/powerpoint/2010/main" val="87361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6087014-87B5-A84A-A330-CF50453D4E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89CACA4-A9A5-8748-909E-DA6A53892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75F4630-1A92-E845-A388-D6E5CCD2F31D}"/>
              </a:ext>
            </a:extLst>
          </p:cNvPr>
          <p:cNvSpPr>
            <a:spLocks noGrp="1" noChangeArrowheads="1"/>
          </p:cNvSpPr>
          <p:nvPr>
            <p:ph type="sldNum" sz="quarter" idx="12"/>
          </p:nvPr>
        </p:nvSpPr>
        <p:spPr>
          <a:ln/>
        </p:spPr>
        <p:txBody>
          <a:bodyPr/>
          <a:lstStyle>
            <a:lvl1pPr>
              <a:defRPr/>
            </a:lvl1pPr>
          </a:lstStyle>
          <a:p>
            <a:fld id="{E0D717A3-7AC8-BE44-856E-03A98D167B87}" type="slidenum">
              <a:rPr lang="en-US" altLang="en-US"/>
              <a:pPr/>
              <a:t>‹#›</a:t>
            </a:fld>
            <a:endParaRPr lang="en-US" altLang="en-US"/>
          </a:p>
        </p:txBody>
      </p:sp>
    </p:spTree>
    <p:extLst>
      <p:ext uri="{BB962C8B-B14F-4D97-AF65-F5344CB8AC3E}">
        <p14:creationId xmlns:p14="http://schemas.microsoft.com/office/powerpoint/2010/main" val="339068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02A64B-C6E1-7545-A633-2F20421434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D8C4DF-6C25-A74A-B0A8-7053C0A16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257AEB-E03F-B243-8337-B7823E9DDF4F}"/>
              </a:ext>
            </a:extLst>
          </p:cNvPr>
          <p:cNvSpPr>
            <a:spLocks noGrp="1" noChangeArrowheads="1"/>
          </p:cNvSpPr>
          <p:nvPr>
            <p:ph type="sldNum" sz="quarter" idx="12"/>
          </p:nvPr>
        </p:nvSpPr>
        <p:spPr>
          <a:ln/>
        </p:spPr>
        <p:txBody>
          <a:bodyPr/>
          <a:lstStyle>
            <a:lvl1pPr>
              <a:defRPr/>
            </a:lvl1pPr>
          </a:lstStyle>
          <a:p>
            <a:fld id="{7451BDC5-6843-C74E-99C8-34A30C693137}" type="slidenum">
              <a:rPr lang="en-US" altLang="en-US"/>
              <a:pPr/>
              <a:t>‹#›</a:t>
            </a:fld>
            <a:endParaRPr lang="en-US" altLang="en-US"/>
          </a:p>
        </p:txBody>
      </p:sp>
    </p:spTree>
    <p:extLst>
      <p:ext uri="{BB962C8B-B14F-4D97-AF65-F5344CB8AC3E}">
        <p14:creationId xmlns:p14="http://schemas.microsoft.com/office/powerpoint/2010/main" val="183324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0450E7-38D1-3D4B-B0A3-5CB0FB6B9A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DF130F-68BA-3B44-AF86-35A2E93388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EFE3F7-7129-2C44-B6EF-7FDFA847089B}"/>
              </a:ext>
            </a:extLst>
          </p:cNvPr>
          <p:cNvSpPr>
            <a:spLocks noGrp="1" noChangeArrowheads="1"/>
          </p:cNvSpPr>
          <p:nvPr>
            <p:ph type="sldNum" sz="quarter" idx="12"/>
          </p:nvPr>
        </p:nvSpPr>
        <p:spPr>
          <a:ln/>
        </p:spPr>
        <p:txBody>
          <a:bodyPr/>
          <a:lstStyle>
            <a:lvl1pPr>
              <a:defRPr/>
            </a:lvl1pPr>
          </a:lstStyle>
          <a:p>
            <a:fld id="{31F91694-2063-F649-909E-9C551B0D571C}" type="slidenum">
              <a:rPr lang="en-US" altLang="en-US"/>
              <a:pPr/>
              <a:t>‹#›</a:t>
            </a:fld>
            <a:endParaRPr lang="en-US" altLang="en-US"/>
          </a:p>
        </p:txBody>
      </p:sp>
    </p:spTree>
    <p:extLst>
      <p:ext uri="{BB962C8B-B14F-4D97-AF65-F5344CB8AC3E}">
        <p14:creationId xmlns:p14="http://schemas.microsoft.com/office/powerpoint/2010/main" val="51170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B2F27A-E232-8944-93E0-E040B4075BA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32A4F6E-44E5-9941-BD99-2D8BFDF376F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124E06A-F51B-6D45-9D62-6248FD3F0FE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a:extLst>
              <a:ext uri="{FF2B5EF4-FFF2-40B4-BE49-F238E27FC236}">
                <a16:creationId xmlns:a16="http://schemas.microsoft.com/office/drawing/2014/main" id="{6C2826B1-7F81-EE48-B6B8-E0F9D2416AB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a:extLst>
              <a:ext uri="{FF2B5EF4-FFF2-40B4-BE49-F238E27FC236}">
                <a16:creationId xmlns:a16="http://schemas.microsoft.com/office/drawing/2014/main" id="{BC0235BE-82BE-0243-BACD-4504DEBD446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D6378A-ADD0-B14D-A359-5377F13C00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6C125F9-6941-C44A-AE68-92263DB8ADC2}"/>
              </a:ext>
            </a:extLst>
          </p:cNvPr>
          <p:cNvSpPr>
            <a:spLocks noGrp="1" noChangeArrowheads="1"/>
          </p:cNvSpPr>
          <p:nvPr>
            <p:ph type="ctrTitle"/>
          </p:nvPr>
        </p:nvSpPr>
        <p:spPr/>
        <p:txBody>
          <a:bodyPr/>
          <a:lstStyle/>
          <a:p>
            <a:pPr eaLnBrk="1" hangingPunct="1"/>
            <a:endParaRPr lang="en-US" altLang="en-US"/>
          </a:p>
        </p:txBody>
      </p:sp>
      <p:sp>
        <p:nvSpPr>
          <p:cNvPr id="2051" name="Rectangle 3">
            <a:extLst>
              <a:ext uri="{FF2B5EF4-FFF2-40B4-BE49-F238E27FC236}">
                <a16:creationId xmlns:a16="http://schemas.microsoft.com/office/drawing/2014/main" id="{BB563FD7-5CDF-4B4F-913D-0AD1CD11905C}"/>
              </a:ext>
            </a:extLst>
          </p:cNvPr>
          <p:cNvSpPr>
            <a:spLocks noGrp="1" noChangeArrowheads="1"/>
          </p:cNvSpPr>
          <p:nvPr>
            <p:ph type="subTitle" idx="1"/>
          </p:nvPr>
        </p:nvSpPr>
        <p:spPr/>
        <p:txBody>
          <a:bodyPr/>
          <a:lstStyle/>
          <a:p>
            <a:pPr eaLnBrk="1" hangingPunct="1"/>
            <a:endParaRPr lang="en-US" altLang="en-US"/>
          </a:p>
        </p:txBody>
      </p:sp>
      <p:pic>
        <p:nvPicPr>
          <p:cNvPr id="2052" name="Picture 4" descr="abigail1">
            <a:extLst>
              <a:ext uri="{FF2B5EF4-FFF2-40B4-BE49-F238E27FC236}">
                <a16:creationId xmlns:a16="http://schemas.microsoft.com/office/drawing/2014/main" id="{C3C2623C-D39B-2F4C-A35E-A04FB905F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2E4FA491-2C10-AE46-AC29-214341AFD921}"/>
              </a:ext>
            </a:extLst>
          </p:cNvPr>
          <p:cNvSpPr txBox="1">
            <a:spLocks noChangeArrowheads="1"/>
          </p:cNvSpPr>
          <p:nvPr/>
        </p:nvSpPr>
        <p:spPr bwMode="auto">
          <a:xfrm>
            <a:off x="4876800" y="19812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000">
                <a:solidFill>
                  <a:srgbClr val="FFFFFF"/>
                </a:solidFill>
                <a:latin typeface="Trajan Pro" pitchFamily="18" charset="0"/>
              </a:rPr>
              <a:t>Wisdom and Independence</a:t>
            </a:r>
            <a:endParaRPr lang="en-US" altLang="en-US"/>
          </a:p>
        </p:txBody>
      </p:sp>
      <p:sp>
        <p:nvSpPr>
          <p:cNvPr id="2054" name="Text Box 6">
            <a:extLst>
              <a:ext uri="{FF2B5EF4-FFF2-40B4-BE49-F238E27FC236}">
                <a16:creationId xmlns:a16="http://schemas.microsoft.com/office/drawing/2014/main" id="{A0DE7A81-BD61-ED40-A494-317B1DB31B84}"/>
              </a:ext>
            </a:extLst>
          </p:cNvPr>
          <p:cNvSpPr txBox="1">
            <a:spLocks noChangeArrowheads="1"/>
          </p:cNvSpPr>
          <p:nvPr/>
        </p:nvSpPr>
        <p:spPr bwMode="auto">
          <a:xfrm>
            <a:off x="4876800" y="2286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Abigail </a:t>
            </a:r>
            <a:br>
              <a:rPr lang="en-US" altLang="en-US">
                <a:solidFill>
                  <a:srgbClr val="FFFFFF"/>
                </a:solidFill>
                <a:latin typeface="Trajan Pro" pitchFamily="18" charset="0"/>
              </a:rPr>
            </a:br>
            <a:r>
              <a:rPr lang="en-US" altLang="en-US">
                <a:solidFill>
                  <a:srgbClr val="FFFFFF"/>
                </a:solidFill>
                <a:latin typeface="Trajan Pro" pitchFamily="18" charset="0"/>
              </a:rPr>
              <a:t>and me</a:t>
            </a:r>
            <a:endParaRPr lang="en-US" altLang="en-US"/>
          </a:p>
        </p:txBody>
      </p:sp>
      <p:grpSp>
        <p:nvGrpSpPr>
          <p:cNvPr id="2055" name="Group 7">
            <a:extLst>
              <a:ext uri="{FF2B5EF4-FFF2-40B4-BE49-F238E27FC236}">
                <a16:creationId xmlns:a16="http://schemas.microsoft.com/office/drawing/2014/main" id="{048C9E66-5169-9D4A-B559-6DD4152184C6}"/>
              </a:ext>
            </a:extLst>
          </p:cNvPr>
          <p:cNvGrpSpPr>
            <a:grpSpLocks/>
          </p:cNvGrpSpPr>
          <p:nvPr/>
        </p:nvGrpSpPr>
        <p:grpSpPr bwMode="auto">
          <a:xfrm>
            <a:off x="7848600" y="5410200"/>
            <a:ext cx="1266825" cy="1038225"/>
            <a:chOff x="13890" y="9555"/>
            <a:chExt cx="1875" cy="1634"/>
          </a:xfrm>
        </p:grpSpPr>
        <p:sp>
          <p:nvSpPr>
            <p:cNvPr id="2057" name="Text Box 8">
              <a:extLst>
                <a:ext uri="{FF2B5EF4-FFF2-40B4-BE49-F238E27FC236}">
                  <a16:creationId xmlns:a16="http://schemas.microsoft.com/office/drawing/2014/main" id="{2F812633-CFBA-174B-A6FC-6F9D0FE48713}"/>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6000">
                  <a:solidFill>
                    <a:srgbClr val="FFFFFF"/>
                  </a:solidFill>
                  <a:latin typeface="Trajan Pro" pitchFamily="18" charset="0"/>
                </a:rPr>
                <a:t>4</a:t>
              </a:r>
              <a:endParaRPr lang="en-US" altLang="en-US"/>
            </a:p>
          </p:txBody>
        </p:sp>
        <p:sp>
          <p:nvSpPr>
            <p:cNvPr id="2058" name="Text Box 9">
              <a:extLst>
                <a:ext uri="{FF2B5EF4-FFF2-40B4-BE49-F238E27FC236}">
                  <a16:creationId xmlns:a16="http://schemas.microsoft.com/office/drawing/2014/main" id="{749DF21F-3945-924B-8722-C66FC10842E9}"/>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latin typeface="Trajan Pro" pitchFamily="18" charset="0"/>
                </a:rPr>
                <a:t>LESSON</a:t>
              </a:r>
              <a:endParaRPr lang="en-US" altLang="en-US"/>
            </a:p>
          </p:txBody>
        </p:sp>
      </p:grpSp>
      <p:sp>
        <p:nvSpPr>
          <p:cNvPr id="2056" name="Text Box 11">
            <a:extLst>
              <a:ext uri="{FF2B5EF4-FFF2-40B4-BE49-F238E27FC236}">
                <a16:creationId xmlns:a16="http://schemas.microsoft.com/office/drawing/2014/main" id="{16AB9F4F-6DF1-6E43-A97D-5FB50678C680}"/>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latin typeface="Gill Sans MT" panose="020B0502020104020203" pitchFamily="34" charset="77"/>
              </a:rPr>
              <a:t>“Your word is lamp for my feet and a light for my path.”</a:t>
            </a:r>
          </a:p>
          <a:p>
            <a:pPr algn="ctr" eaLnBrk="1" hangingPunct="1"/>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709887_46805021">
            <a:extLst>
              <a:ext uri="{FF2B5EF4-FFF2-40B4-BE49-F238E27FC236}">
                <a16:creationId xmlns:a16="http://schemas.microsoft.com/office/drawing/2014/main" id="{87ED2CFF-D02D-2E46-A837-50F98CD3E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FD0410D9-C4E5-D748-B625-1DFD603019D2}"/>
              </a:ext>
            </a:extLst>
          </p:cNvPr>
          <p:cNvSpPr>
            <a:spLocks noGrp="1" noChangeArrowheads="1"/>
          </p:cNvSpPr>
          <p:nvPr>
            <p:ph type="body" idx="1"/>
          </p:nvPr>
        </p:nvSpPr>
        <p:spPr>
          <a:xfrm>
            <a:off x="990600" y="1219200"/>
            <a:ext cx="7696200" cy="4525963"/>
          </a:xfrm>
        </p:spPr>
        <p:txBody>
          <a:bodyPr/>
          <a:lstStyle/>
          <a:p>
            <a:pPr marL="609600" indent="-609600" eaLnBrk="1" hangingPunct="1">
              <a:buFontTx/>
              <a:buNone/>
            </a:pPr>
            <a:r>
              <a:rPr lang="en-US" altLang="en-US" u="sng">
                <a:solidFill>
                  <a:srgbClr val="660066"/>
                </a:solidFill>
                <a:latin typeface="Gill Sans MT" panose="020B0502020104020203" pitchFamily="34" charset="77"/>
              </a:rPr>
              <a:t>Questions for Discussion</a:t>
            </a:r>
          </a:p>
          <a:p>
            <a:pPr marL="609600" indent="-609600" eaLnBrk="1" hangingPunct="1">
              <a:buFontTx/>
              <a:buAutoNum type="arabicPeriod"/>
            </a:pPr>
            <a:r>
              <a:rPr lang="en-US" altLang="en-US" sz="2800">
                <a:latin typeface="Gill Sans MT" panose="020B0502020104020203" pitchFamily="34" charset="77"/>
              </a:rPr>
              <a:t>How do you react when someone in authority makes a bad choice? If the choice affects you, what should you do?</a:t>
            </a:r>
          </a:p>
          <a:p>
            <a:pPr marL="609600" indent="-609600" eaLnBrk="1" hangingPunct="1">
              <a:lnSpc>
                <a:spcPct val="50000"/>
              </a:lnSpc>
              <a:buFontTx/>
              <a:buNone/>
            </a:pPr>
            <a:endParaRPr lang="en-US" altLang="en-US" sz="2800">
              <a:latin typeface="Gill Sans MT" panose="020B0502020104020203" pitchFamily="34" charset="77"/>
            </a:endParaRPr>
          </a:p>
          <a:p>
            <a:pPr marL="609600" indent="-609600" eaLnBrk="1" hangingPunct="1">
              <a:buFontTx/>
              <a:buNone/>
            </a:pPr>
            <a:r>
              <a:rPr lang="en-US" altLang="en-US" sz="2800">
                <a:latin typeface="Gill Sans MT" panose="020B0502020104020203" pitchFamily="34" charset="77"/>
              </a:rPr>
              <a:t>2.    Was Abigail right in going against what her husband would have wanted? How can one choose correctly about being sneaky, or even deceitful, if it’s “for a good reason”?</a:t>
            </a:r>
          </a:p>
        </p:txBody>
      </p:sp>
      <p:pic>
        <p:nvPicPr>
          <p:cNvPr id="11268" name="Picture 4" descr="abigail2">
            <a:extLst>
              <a:ext uri="{FF2B5EF4-FFF2-40B4-BE49-F238E27FC236}">
                <a16:creationId xmlns:a16="http://schemas.microsoft.com/office/drawing/2014/main" id="{CDD1B8B7-2D71-1840-8D73-EB488A65B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21D5F8E3-6DEC-C648-898D-72AF8ED0E8C2}"/>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709887_46805021">
            <a:extLst>
              <a:ext uri="{FF2B5EF4-FFF2-40B4-BE49-F238E27FC236}">
                <a16:creationId xmlns:a16="http://schemas.microsoft.com/office/drawing/2014/main" id="{934502F4-F177-574D-BB62-CC3A88E57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45229DEF-7F67-E840-AFEC-D4146DA6869B}"/>
              </a:ext>
            </a:extLst>
          </p:cNvPr>
          <p:cNvSpPr>
            <a:spLocks noGrp="1" noChangeArrowheads="1"/>
          </p:cNvSpPr>
          <p:nvPr>
            <p:ph type="body" idx="1"/>
          </p:nvPr>
        </p:nvSpPr>
        <p:spPr>
          <a:xfrm>
            <a:off x="990600" y="1219200"/>
            <a:ext cx="7620000" cy="5410200"/>
          </a:xfrm>
        </p:spPr>
        <p:txBody>
          <a:bodyPr/>
          <a:lstStyle/>
          <a:p>
            <a:pPr eaLnBrk="1" hangingPunct="1">
              <a:lnSpc>
                <a:spcPct val="90000"/>
              </a:lnSpc>
              <a:buFontTx/>
              <a:buNone/>
            </a:pPr>
            <a:r>
              <a:rPr lang="en-US" altLang="en-US" b="1" u="sng">
                <a:solidFill>
                  <a:srgbClr val="660066"/>
                </a:solidFill>
                <a:latin typeface="Gill Sans MT" panose="020B0502020104020203" pitchFamily="34" charset="77"/>
              </a:rPr>
              <a:t>Words of Wisdom</a:t>
            </a:r>
          </a:p>
          <a:p>
            <a:pPr algn="ctr" eaLnBrk="1" hangingPunct="1">
              <a:buFontTx/>
              <a:buNone/>
            </a:pPr>
            <a:r>
              <a:rPr lang="en-US" altLang="en-US" sz="2400">
                <a:latin typeface="Gill Sans MT" panose="020B0502020104020203" pitchFamily="34" charset="77"/>
              </a:rPr>
              <a:t>   </a:t>
            </a:r>
            <a:r>
              <a:rPr lang="en-US" altLang="en-US" sz="2800">
                <a:latin typeface="Gill Sans MT" panose="020B0502020104020203" pitchFamily="34" charset="77"/>
              </a:rPr>
              <a:t>The ability to act independently to achieve peace is a mark of a wise woman. Promoting a peaceful atmosphere within our sphere of influence will demonstrate the depth of our wisdom. Jesus tells us, “Blessed are the peacemakers for they will be called the children of God.” Matthew 5:9. Peaceful outcomes can be found when we are humbly in tune with the promptings of the Holy Spirit as He guides us through tense and difficult relationships.</a:t>
            </a:r>
          </a:p>
        </p:txBody>
      </p:sp>
      <p:pic>
        <p:nvPicPr>
          <p:cNvPr id="12292" name="Picture 4" descr="abigail2">
            <a:extLst>
              <a:ext uri="{FF2B5EF4-FFF2-40B4-BE49-F238E27FC236}">
                <a16:creationId xmlns:a16="http://schemas.microsoft.com/office/drawing/2014/main" id="{0D4AC450-CCE8-C547-9EDA-130E99A32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1222723F-3531-5249-A9FE-344F94E8373A}"/>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AE267041-E33C-6B40-BED3-337506695898}"/>
              </a:ext>
            </a:extLst>
          </p:cNvPr>
          <p:cNvSpPr>
            <a:spLocks noGrp="1" noChangeArrowheads="1"/>
          </p:cNvSpPr>
          <p:nvPr>
            <p:ph type="body" idx="1"/>
          </p:nvPr>
        </p:nvSpPr>
        <p:spPr/>
        <p:txBody>
          <a:bodyPr/>
          <a:lstStyle/>
          <a:p>
            <a:pPr algn="ctr" eaLnBrk="1" hangingPunct="1">
              <a:buFontTx/>
              <a:buNone/>
            </a:pPr>
            <a:r>
              <a:rPr lang="en-US" altLang="en-US" sz="4000" b="1">
                <a:solidFill>
                  <a:srgbClr val="660066"/>
                </a:solidFill>
                <a:latin typeface="Edwardian Script ITC" panose="030303020407070D0804" pitchFamily="66" charset="77"/>
              </a:rPr>
              <a:t>My Prayer for Today</a:t>
            </a:r>
          </a:p>
          <a:p>
            <a:pPr algn="ctr" eaLnBrk="1" hangingPunct="1">
              <a:buFontTx/>
              <a:buNone/>
            </a:pPr>
            <a:endParaRPr lang="en-US" altLang="en-US" sz="1400" b="1">
              <a:solidFill>
                <a:srgbClr val="660066"/>
              </a:solidFill>
              <a:latin typeface="Edwardian Script ITC" panose="030303020407070D0804" pitchFamily="66" charset="77"/>
            </a:endParaRPr>
          </a:p>
          <a:p>
            <a:pPr algn="ctr" eaLnBrk="1" hangingPunct="1">
              <a:lnSpc>
                <a:spcPct val="120000"/>
              </a:lnSpc>
              <a:buFontTx/>
              <a:buNone/>
            </a:pPr>
            <a:r>
              <a:rPr lang="en-US" altLang="en-US" sz="2800">
                <a:latin typeface="Gill Sans MT" panose="020B0502020104020203" pitchFamily="34" charset="77"/>
              </a:rPr>
              <a:t>Dear Heavenly Father, thank You for providing examples for us so we are encouraged to follow the leadings of Your Holy Spirit to promote peace and understanding.</a:t>
            </a:r>
          </a:p>
        </p:txBody>
      </p:sp>
      <p:pic>
        <p:nvPicPr>
          <p:cNvPr id="13315" name="Picture 4" descr="abigail2">
            <a:extLst>
              <a:ext uri="{FF2B5EF4-FFF2-40B4-BE49-F238E27FC236}">
                <a16:creationId xmlns:a16="http://schemas.microsoft.com/office/drawing/2014/main" id="{21C7CB7E-1E7D-3E47-9DD1-F9C5B7F62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a:extLst>
              <a:ext uri="{FF2B5EF4-FFF2-40B4-BE49-F238E27FC236}">
                <a16:creationId xmlns:a16="http://schemas.microsoft.com/office/drawing/2014/main" id="{3C7CF18C-2F54-B54E-8B9B-1A7BB5CD590A}"/>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37CEF8F4-DEBD-2541-9C6E-C28B5BBF8C1C}"/>
              </a:ext>
            </a:extLst>
          </p:cNvPr>
          <p:cNvSpPr>
            <a:spLocks noGrp="1" noChangeArrowheads="1"/>
          </p:cNvSpPr>
          <p:nvPr>
            <p:ph type="body" idx="1"/>
          </p:nvPr>
        </p:nvSpPr>
        <p:spPr>
          <a:xfrm>
            <a:off x="457200" y="1143000"/>
            <a:ext cx="8229600" cy="4754563"/>
          </a:xfrm>
        </p:spPr>
        <p:txBody>
          <a:bodyPr/>
          <a:lstStyle/>
          <a:p>
            <a:pPr algn="ctr" eaLnBrk="1" hangingPunct="1">
              <a:lnSpc>
                <a:spcPct val="50000"/>
              </a:lnSpc>
              <a:buFontTx/>
              <a:buNone/>
            </a:pPr>
            <a:endParaRPr lang="en-US" altLang="en-US" sz="4000" b="1">
              <a:solidFill>
                <a:srgbClr val="660066"/>
              </a:solidFill>
              <a:latin typeface="Edwardian Script ITC" panose="030303020407070D0804" pitchFamily="66" charset="77"/>
            </a:endParaRPr>
          </a:p>
          <a:p>
            <a:pPr algn="ctr" eaLnBrk="1" hangingPunct="1">
              <a:lnSpc>
                <a:spcPct val="50000"/>
              </a:lnSpc>
              <a:buFontTx/>
              <a:buNone/>
            </a:pPr>
            <a:r>
              <a:rPr lang="en-US" altLang="en-US" sz="4000" b="1">
                <a:solidFill>
                  <a:srgbClr val="660066"/>
                </a:solidFill>
                <a:latin typeface="Edwardian Script ITC" panose="030303020407070D0804" pitchFamily="66" charset="77"/>
              </a:rPr>
              <a:t>Sharing</a:t>
            </a:r>
            <a:br>
              <a:rPr lang="en-US" altLang="en-US" sz="4000" b="1">
                <a:solidFill>
                  <a:srgbClr val="660066"/>
                </a:solidFill>
                <a:latin typeface="Edwardian Script ITC" panose="030303020407070D0804" pitchFamily="66" charset="77"/>
              </a:rPr>
            </a:br>
            <a:endParaRPr lang="en-US" altLang="en-US" sz="4000" b="1">
              <a:solidFill>
                <a:srgbClr val="660066"/>
              </a:solidFill>
              <a:latin typeface="Edwardian Script ITC" panose="030303020407070D0804" pitchFamily="66" charset="77"/>
            </a:endParaRPr>
          </a:p>
          <a:p>
            <a:pPr algn="ctr" eaLnBrk="1" hangingPunct="1">
              <a:lnSpc>
                <a:spcPct val="90000"/>
              </a:lnSpc>
              <a:buFontTx/>
              <a:buNone/>
            </a:pPr>
            <a:r>
              <a:rPr lang="pt-BR" altLang="en-US" sz="2800">
                <a:latin typeface="Gill Sans MT" panose="020B0502020104020203" pitchFamily="34" charset="77"/>
              </a:rPr>
              <a:t>Abigail was courageous, taking decisive </a:t>
            </a:r>
            <a:r>
              <a:rPr lang="en-US" altLang="en-US" sz="2800">
                <a:latin typeface="Gill Sans MT" panose="020B0502020104020203" pitchFamily="34" charset="77"/>
              </a:rPr>
              <a:t>action although it was dangerous to do so. One occasion when it may be very difficult to go against a spouse or person in authority is when one suspects, or is aware of, physical or psychological abuse. However, it is important to know how to respond to such a situation. Make it a goal to become educated on the </a:t>
            </a:r>
            <a:r>
              <a:rPr lang="en-US" altLang="en-US" sz="2800" u="sng">
                <a:latin typeface="Gill Sans MT" panose="020B0502020104020203" pitchFamily="34" charset="77"/>
              </a:rPr>
              <a:t>various</a:t>
            </a:r>
            <a:r>
              <a:rPr lang="en-US" altLang="en-US" sz="2800">
                <a:latin typeface="Gill Sans MT" panose="020B0502020104020203" pitchFamily="34" charset="77"/>
              </a:rPr>
              <a:t> types of physical and psychological abuse that abound in homes today. Learn how to respond appropriately to provide safety and confidentiality. </a:t>
            </a:r>
          </a:p>
        </p:txBody>
      </p:sp>
      <p:pic>
        <p:nvPicPr>
          <p:cNvPr id="14339" name="Picture 4" descr="abigail2">
            <a:extLst>
              <a:ext uri="{FF2B5EF4-FFF2-40B4-BE49-F238E27FC236}">
                <a16:creationId xmlns:a16="http://schemas.microsoft.com/office/drawing/2014/main" id="{C0F68659-E1B6-6447-9135-307DE1455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a:extLst>
              <a:ext uri="{FF2B5EF4-FFF2-40B4-BE49-F238E27FC236}">
                <a16:creationId xmlns:a16="http://schemas.microsoft.com/office/drawing/2014/main" id="{0615F642-0D73-3C48-AAE2-AF31FE4AE71B}"/>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25EB1E75-D37A-4842-81D9-968AF3F90A1C}"/>
              </a:ext>
            </a:extLst>
          </p:cNvPr>
          <p:cNvSpPr>
            <a:spLocks noGrp="1" noChangeArrowheads="1"/>
          </p:cNvSpPr>
          <p:nvPr>
            <p:ph type="body" idx="1"/>
          </p:nvPr>
        </p:nvSpPr>
        <p:spPr/>
        <p:txBody>
          <a:bodyPr/>
          <a:lstStyle/>
          <a:p>
            <a:pPr algn="ctr" eaLnBrk="1" hangingPunct="1">
              <a:buFontTx/>
              <a:buNone/>
            </a:pPr>
            <a:r>
              <a:rPr lang="en-US" altLang="en-US" sz="2800">
                <a:latin typeface="Gill Sans MT" panose="020B0502020104020203" pitchFamily="34" charset="77"/>
              </a:rPr>
              <a:t>Be alert to the signs of abuse. Never believe it can’t happen in Christian homes and institutions. Listen when a woman shares her concerns. Be willing to stand up for abused women and children and to wrap them in your arms of love. Help them to find the appropriate resources or agencies. Don’t allow information about such situations to be withheld from the proper authorities when</a:t>
            </a:r>
            <a:endParaRPr lang="pt-BR" altLang="en-US" sz="2800">
              <a:latin typeface="Gill Sans MT" panose="020B0502020104020203" pitchFamily="34" charset="77"/>
            </a:endParaRPr>
          </a:p>
          <a:p>
            <a:pPr algn="ctr" eaLnBrk="1" hangingPunct="1">
              <a:buFontTx/>
              <a:buNone/>
            </a:pPr>
            <a:r>
              <a:rPr lang="pt-BR" altLang="en-US" sz="2800">
                <a:latin typeface="Gill Sans MT" panose="020B0502020104020203" pitchFamily="34" charset="77"/>
              </a:rPr>
              <a:t>necessary.</a:t>
            </a:r>
            <a:endParaRPr lang="en-US" altLang="en-US" sz="2800">
              <a:latin typeface="Gill Sans MT" panose="020B0502020104020203" pitchFamily="34" charset="77"/>
            </a:endParaRPr>
          </a:p>
          <a:p>
            <a:pPr eaLnBrk="1" hangingPunct="1"/>
            <a:endParaRPr lang="en-US" altLang="en-US" sz="2800"/>
          </a:p>
        </p:txBody>
      </p:sp>
      <p:pic>
        <p:nvPicPr>
          <p:cNvPr id="15363" name="Picture 4" descr="abigail2">
            <a:extLst>
              <a:ext uri="{FF2B5EF4-FFF2-40B4-BE49-F238E27FC236}">
                <a16:creationId xmlns:a16="http://schemas.microsoft.com/office/drawing/2014/main" id="{FD05770D-7035-A943-B69C-FA7396C7D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a:extLst>
              <a:ext uri="{FF2B5EF4-FFF2-40B4-BE49-F238E27FC236}">
                <a16:creationId xmlns:a16="http://schemas.microsoft.com/office/drawing/2014/main" id="{D6944309-72B7-A745-9BCD-BE268403D3C7}"/>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709887_46805021">
            <a:extLst>
              <a:ext uri="{FF2B5EF4-FFF2-40B4-BE49-F238E27FC236}">
                <a16:creationId xmlns:a16="http://schemas.microsoft.com/office/drawing/2014/main" id="{B776AFC3-7EBF-EF4D-9F14-76D54A6C6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906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DDCA25B6-2F7B-5C4C-B9AC-D58DA859A6AE}"/>
              </a:ext>
            </a:extLst>
          </p:cNvPr>
          <p:cNvSpPr>
            <a:spLocks noGrp="1" noChangeArrowheads="1"/>
          </p:cNvSpPr>
          <p:nvPr>
            <p:ph type="body" idx="1"/>
          </p:nvPr>
        </p:nvSpPr>
        <p:spPr>
          <a:xfrm>
            <a:off x="457200" y="1371600"/>
            <a:ext cx="6019800" cy="3840163"/>
          </a:xfrm>
        </p:spPr>
        <p:txBody>
          <a:bodyPr/>
          <a:lstStyle/>
          <a:p>
            <a:pPr eaLnBrk="1" hangingPunct="1">
              <a:buFontTx/>
              <a:buNone/>
            </a:pPr>
            <a:r>
              <a:rPr lang="en-US" altLang="en-US">
                <a:solidFill>
                  <a:srgbClr val="660066"/>
                </a:solidFill>
                <a:latin typeface="Gill Sans MT" panose="020B0502020104020203" pitchFamily="34" charset="77"/>
              </a:rPr>
              <a:t>   Introduction</a:t>
            </a:r>
          </a:p>
          <a:p>
            <a:pPr eaLnBrk="1" hangingPunct="1">
              <a:lnSpc>
                <a:spcPct val="30000"/>
              </a:lnSpc>
              <a:buFontTx/>
              <a:buNone/>
            </a:pPr>
            <a:endParaRPr lang="en-US" altLang="en-US">
              <a:solidFill>
                <a:srgbClr val="660066"/>
              </a:solidFill>
              <a:latin typeface="Gill Sans MT" panose="020B0502020104020203" pitchFamily="34" charset="77"/>
            </a:endParaRPr>
          </a:p>
          <a:p>
            <a:pPr eaLnBrk="1" hangingPunct="1">
              <a:buFontTx/>
              <a:buNone/>
            </a:pPr>
            <a:r>
              <a:rPr lang="en-US" altLang="en-US" sz="2800">
                <a:latin typeface="Gill Sans MT" panose="020B0502020104020203" pitchFamily="34" charset="77"/>
              </a:rPr>
              <a:t>   In I Samuel 25 we read the story of Abigail, the wife of Nabal. She was “a woman of good understanding and of a beautiful countenance.” This chapter tells the story of a woman who asserted her independence and wisdom to avert a potential disaster.</a:t>
            </a:r>
          </a:p>
        </p:txBody>
      </p:sp>
      <p:pic>
        <p:nvPicPr>
          <p:cNvPr id="3076" name="Picture 4" descr="abigail2">
            <a:extLst>
              <a:ext uri="{FF2B5EF4-FFF2-40B4-BE49-F238E27FC236}">
                <a16:creationId xmlns:a16="http://schemas.microsoft.com/office/drawing/2014/main" id="{876161FF-778E-7F41-9421-28913F798B56}"/>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220200" cy="987425"/>
          </a:xfrm>
          <a:noFill/>
        </p:spPr>
      </p:pic>
      <p:sp>
        <p:nvSpPr>
          <p:cNvPr id="3077" name="Text Box 5">
            <a:extLst>
              <a:ext uri="{FF2B5EF4-FFF2-40B4-BE49-F238E27FC236}">
                <a16:creationId xmlns:a16="http://schemas.microsoft.com/office/drawing/2014/main" id="{5776F7B8-2067-144A-8B77-ED04B1AC174E}"/>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600">
                <a:solidFill>
                  <a:srgbClr val="D7E023"/>
                </a:solidFill>
                <a:latin typeface="TrajanPro-Regular" charset="0"/>
              </a:rPr>
              <a:t>Her Name Means “My Father is Joy”</a:t>
            </a:r>
            <a:endParaRPr lang="en-US" altLang="en-US" sz="2400"/>
          </a:p>
        </p:txBody>
      </p:sp>
      <p:sp>
        <p:nvSpPr>
          <p:cNvPr id="3079" name="Rectangle 7">
            <a:extLst>
              <a:ext uri="{FF2B5EF4-FFF2-40B4-BE49-F238E27FC236}">
                <a16:creationId xmlns:a16="http://schemas.microsoft.com/office/drawing/2014/main" id="{59768436-8540-8840-8705-80B1BED5ADFD}"/>
              </a:ext>
            </a:extLst>
          </p:cNvPr>
          <p:cNvSpPr>
            <a:spLocks noChangeArrowheads="1"/>
          </p:cNvSpPr>
          <p:nvPr/>
        </p:nvSpPr>
        <p:spPr bwMode="auto">
          <a:xfrm>
            <a:off x="381000" y="557213"/>
            <a:ext cx="2935288" cy="33655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spcBef>
                <a:spcPct val="20000"/>
              </a:spcBef>
              <a:buFontTx/>
              <a:buChar char="•"/>
              <a:defRPr/>
            </a:pPr>
            <a:r>
              <a:rPr lang="en-US" sz="1600" b="1">
                <a:solidFill>
                  <a:schemeClr val="bg1"/>
                </a:solidFill>
              </a:rPr>
              <a:t>Key Scripture:  I Samuel 25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D977ED23-10B4-7244-BD3F-41F29C4803BB}"/>
              </a:ext>
            </a:extLst>
          </p:cNvPr>
          <p:cNvSpPr>
            <a:spLocks noGrp="1" noChangeArrowheads="1"/>
          </p:cNvSpPr>
          <p:nvPr>
            <p:ph type="body" idx="1"/>
          </p:nvPr>
        </p:nvSpPr>
        <p:spPr>
          <a:xfrm>
            <a:off x="457200" y="1143000"/>
            <a:ext cx="8229600" cy="4525963"/>
          </a:xfrm>
        </p:spPr>
        <p:txBody>
          <a:bodyPr/>
          <a:lstStyle/>
          <a:p>
            <a:pPr eaLnBrk="1" hangingPunct="1">
              <a:lnSpc>
                <a:spcPct val="130000"/>
              </a:lnSpc>
              <a:buFontTx/>
              <a:buNone/>
            </a:pPr>
            <a:r>
              <a:rPr lang="en-US" altLang="en-US" sz="2800">
                <a:latin typeface="Gill Sans MT" panose="020B0502020104020203" pitchFamily="34" charset="77"/>
              </a:rPr>
              <a:t>   Abigail was a courageous woman who made the best of a difficult situation. Years of living with Nabal had not made her bitter or vengeful. The Lord honored Abigail for her consistency, her generosity, and her willingness to do right no matter how difficult.</a:t>
            </a:r>
          </a:p>
        </p:txBody>
      </p:sp>
      <p:pic>
        <p:nvPicPr>
          <p:cNvPr id="4099" name="Picture 4" descr="abigail2">
            <a:extLst>
              <a:ext uri="{FF2B5EF4-FFF2-40B4-BE49-F238E27FC236}">
                <a16:creationId xmlns:a16="http://schemas.microsoft.com/office/drawing/2014/main" id="{03384079-A904-CC4E-AFED-FDBBCA1D5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a:extLst>
              <a:ext uri="{FF2B5EF4-FFF2-40B4-BE49-F238E27FC236}">
                <a16:creationId xmlns:a16="http://schemas.microsoft.com/office/drawing/2014/main" id="{1B8A8126-2CF6-5D41-AED3-110C7ACE676C}"/>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pic>
        <p:nvPicPr>
          <p:cNvPr id="4101" name="Picture 7" descr="709887_46805021">
            <a:extLst>
              <a:ext uri="{FF2B5EF4-FFF2-40B4-BE49-F238E27FC236}">
                <a16:creationId xmlns:a16="http://schemas.microsoft.com/office/drawing/2014/main" id="{E9AA5BAA-DAAA-F341-96DD-54A450871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E1B88836-D0AF-1642-8F6D-27117FDEED70}"/>
              </a:ext>
            </a:extLst>
          </p:cNvPr>
          <p:cNvSpPr>
            <a:spLocks noGrp="1" noChangeArrowheads="1"/>
          </p:cNvSpPr>
          <p:nvPr>
            <p:ph type="body" idx="1"/>
          </p:nvPr>
        </p:nvSpPr>
        <p:spPr/>
        <p:txBody>
          <a:bodyPr/>
          <a:lstStyle/>
          <a:p>
            <a:pPr eaLnBrk="1" hangingPunct="1">
              <a:buFontTx/>
              <a:buNone/>
            </a:pPr>
            <a:r>
              <a:rPr lang="en-US" altLang="en-US">
                <a:solidFill>
                  <a:srgbClr val="660066"/>
                </a:solidFill>
                <a:latin typeface="Gill Sans MT" panose="020B0502020104020203" pitchFamily="34" charset="77"/>
              </a:rPr>
              <a:t>  </a:t>
            </a:r>
            <a:r>
              <a:rPr lang="en-US" altLang="en-US" b="1" u="sng">
                <a:solidFill>
                  <a:srgbClr val="660066"/>
                </a:solidFill>
                <a:latin typeface="Gill Sans MT" panose="020B0502020104020203" pitchFamily="34" charset="77"/>
              </a:rPr>
              <a:t>Discover</a:t>
            </a:r>
          </a:p>
          <a:p>
            <a:pPr eaLnBrk="1" hangingPunct="1">
              <a:lnSpc>
                <a:spcPct val="0"/>
              </a:lnSpc>
              <a:buFontTx/>
              <a:buNone/>
            </a:pPr>
            <a:r>
              <a:rPr lang="en-US" altLang="en-US" b="1" u="sng">
                <a:solidFill>
                  <a:srgbClr val="660066"/>
                </a:solidFill>
                <a:latin typeface="Gill Sans MT" panose="020B0502020104020203" pitchFamily="34" charset="77"/>
              </a:rPr>
              <a:t> </a:t>
            </a:r>
          </a:p>
          <a:p>
            <a:pPr eaLnBrk="1" hangingPunct="1">
              <a:lnSpc>
                <a:spcPct val="130000"/>
              </a:lnSpc>
              <a:buFontTx/>
              <a:buNone/>
            </a:pPr>
            <a:r>
              <a:rPr lang="en-US" altLang="en-US">
                <a:latin typeface="Gill Sans MT" panose="020B0502020104020203" pitchFamily="34" charset="77"/>
              </a:rPr>
              <a:t>  * </a:t>
            </a:r>
            <a:r>
              <a:rPr lang="en-US" altLang="en-US" sz="2800">
                <a:latin typeface="Gill Sans MT" panose="020B0502020104020203" pitchFamily="34" charset="77"/>
              </a:rPr>
              <a:t>Her Character</a:t>
            </a:r>
          </a:p>
          <a:p>
            <a:pPr eaLnBrk="1" hangingPunct="1">
              <a:lnSpc>
                <a:spcPct val="130000"/>
              </a:lnSpc>
              <a:buFontTx/>
              <a:buNone/>
            </a:pPr>
            <a:r>
              <a:rPr lang="en-US" altLang="en-US" sz="2800">
                <a:latin typeface="Gill Sans MT" panose="020B0502020104020203" pitchFamily="34" charset="77"/>
              </a:rPr>
              <a:t>  * Her Sorrow</a:t>
            </a:r>
          </a:p>
          <a:p>
            <a:pPr eaLnBrk="1" hangingPunct="1">
              <a:lnSpc>
                <a:spcPct val="130000"/>
              </a:lnSpc>
              <a:buFontTx/>
              <a:buNone/>
            </a:pPr>
            <a:r>
              <a:rPr lang="en-US" altLang="en-US" sz="2800">
                <a:latin typeface="Gill Sans MT" panose="020B0502020104020203" pitchFamily="34" charset="77"/>
              </a:rPr>
              <a:t>  * Her Joy</a:t>
            </a:r>
          </a:p>
        </p:txBody>
      </p:sp>
      <p:pic>
        <p:nvPicPr>
          <p:cNvPr id="5123" name="Picture 4" descr="abigail2">
            <a:extLst>
              <a:ext uri="{FF2B5EF4-FFF2-40B4-BE49-F238E27FC236}">
                <a16:creationId xmlns:a16="http://schemas.microsoft.com/office/drawing/2014/main" id="{9D784BF6-A360-8E40-B7CB-F844DFF1C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a:extLst>
              <a:ext uri="{FF2B5EF4-FFF2-40B4-BE49-F238E27FC236}">
                <a16:creationId xmlns:a16="http://schemas.microsoft.com/office/drawing/2014/main" id="{4EAC966B-B00D-CB4D-BF32-B2049847DBD9}"/>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pic>
        <p:nvPicPr>
          <p:cNvPr id="5125" name="Picture 6" descr="709887_46805021">
            <a:extLst>
              <a:ext uri="{FF2B5EF4-FFF2-40B4-BE49-F238E27FC236}">
                <a16:creationId xmlns:a16="http://schemas.microsoft.com/office/drawing/2014/main" id="{E5994BDB-01FC-1B40-A49E-25733AB56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906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22F83988-1732-8C4C-B04D-4EA8208E389D}"/>
              </a:ext>
            </a:extLst>
          </p:cNvPr>
          <p:cNvSpPr>
            <a:spLocks noGrp="1" noChangeArrowheads="1"/>
          </p:cNvSpPr>
          <p:nvPr>
            <p:ph type="body" idx="1"/>
          </p:nvPr>
        </p:nvSpPr>
        <p:spPr>
          <a:xfrm>
            <a:off x="304800" y="1143000"/>
            <a:ext cx="8229600" cy="4525963"/>
          </a:xfrm>
        </p:spPr>
        <p:txBody>
          <a:bodyPr/>
          <a:lstStyle/>
          <a:p>
            <a:pPr marL="609600" indent="-609600" eaLnBrk="1" hangingPunct="1">
              <a:buFontTx/>
              <a:buNone/>
            </a:pPr>
            <a:r>
              <a:rPr lang="en-US" altLang="en-US" b="1" u="sng">
                <a:solidFill>
                  <a:srgbClr val="660066"/>
                </a:solidFill>
                <a:latin typeface="Gill Sans MT" panose="020B0502020104020203" pitchFamily="34" charset="77"/>
              </a:rPr>
              <a:t>Going Deeper</a:t>
            </a:r>
          </a:p>
          <a:p>
            <a:pPr marL="609600" indent="-609600" eaLnBrk="1" hangingPunct="1">
              <a:lnSpc>
                <a:spcPct val="60000"/>
              </a:lnSpc>
              <a:buFontTx/>
              <a:buNone/>
            </a:pPr>
            <a:endParaRPr lang="en-US" altLang="en-US" u="sng">
              <a:solidFill>
                <a:srgbClr val="660066"/>
              </a:solidFill>
              <a:latin typeface="Gill Sans MT" panose="020B0502020104020203" pitchFamily="34" charset="77"/>
            </a:endParaRPr>
          </a:p>
          <a:p>
            <a:pPr marL="609600" indent="-609600" eaLnBrk="1" hangingPunct="1">
              <a:lnSpc>
                <a:spcPct val="110000"/>
              </a:lnSpc>
              <a:buFontTx/>
              <a:buAutoNum type="arabicPeriod"/>
            </a:pPr>
            <a:r>
              <a:rPr lang="en-US" altLang="en-US" sz="2800">
                <a:latin typeface="Gill Sans MT" panose="020B0502020104020203" pitchFamily="34" charset="77"/>
              </a:rPr>
              <a:t>As chapter 25 opens, what were Nabal and his servants doing? </a:t>
            </a:r>
            <a:r>
              <a:rPr lang="en-US" altLang="en-US" sz="2400">
                <a:latin typeface="Gill Sans MT" panose="020B0502020104020203" pitchFamily="34" charset="77"/>
              </a:rPr>
              <a:t>(Verse 2)</a:t>
            </a:r>
          </a:p>
          <a:p>
            <a:pPr marL="609600" indent="-609600" eaLnBrk="1" hangingPunct="1">
              <a:lnSpc>
                <a:spcPct val="20000"/>
              </a:lnSpc>
              <a:buFontTx/>
              <a:buNone/>
            </a:pPr>
            <a:endParaRPr lang="en-US" altLang="en-US" sz="2400">
              <a:latin typeface="Gill Sans MT" panose="020B0502020104020203" pitchFamily="34" charset="77"/>
            </a:endParaRPr>
          </a:p>
          <a:p>
            <a:pPr marL="609600" indent="-609600" eaLnBrk="1" hangingPunct="1">
              <a:lnSpc>
                <a:spcPct val="110000"/>
              </a:lnSpc>
              <a:buFontTx/>
              <a:buNone/>
            </a:pPr>
            <a:r>
              <a:rPr lang="en-US" altLang="en-US" sz="2800">
                <a:latin typeface="Gill Sans MT" panose="020B0502020104020203" pitchFamily="34" charset="77"/>
              </a:rPr>
              <a:t>2. When David sent his men to Nabal to ask for food, what was Nabal’s surly answer? </a:t>
            </a:r>
            <a:r>
              <a:rPr lang="en-US" altLang="en-US" sz="2400">
                <a:latin typeface="Gill Sans MT" panose="020B0502020104020203" pitchFamily="34" charset="77"/>
              </a:rPr>
              <a:t>(Verses 4-11)</a:t>
            </a:r>
          </a:p>
          <a:p>
            <a:pPr marL="609600" indent="-609600" eaLnBrk="1" hangingPunct="1">
              <a:lnSpc>
                <a:spcPct val="30000"/>
              </a:lnSpc>
              <a:buFontTx/>
              <a:buNone/>
            </a:pPr>
            <a:endParaRPr lang="en-US" altLang="en-US" sz="2400">
              <a:latin typeface="Gill Sans MT" panose="020B0502020104020203" pitchFamily="34" charset="77"/>
            </a:endParaRPr>
          </a:p>
          <a:p>
            <a:pPr marL="609600" indent="-609600" eaLnBrk="1" hangingPunct="1">
              <a:lnSpc>
                <a:spcPct val="110000"/>
              </a:lnSpc>
              <a:buFontTx/>
              <a:buNone/>
            </a:pPr>
            <a:r>
              <a:rPr lang="en-US" altLang="en-US" sz="2800">
                <a:latin typeface="Gill Sans MT" panose="020B0502020104020203" pitchFamily="34" charset="77"/>
              </a:rPr>
              <a:t>3. David’s servants returned to David and reported what had happened. What was David’s reaction? </a:t>
            </a:r>
            <a:r>
              <a:rPr lang="en-US" altLang="en-US" sz="2400">
                <a:latin typeface="Gill Sans MT" panose="020B0502020104020203" pitchFamily="34" charset="77"/>
              </a:rPr>
              <a:t>(Verses 12-13)</a:t>
            </a:r>
          </a:p>
        </p:txBody>
      </p:sp>
      <p:pic>
        <p:nvPicPr>
          <p:cNvPr id="6147" name="Picture 4" descr="abigail2">
            <a:extLst>
              <a:ext uri="{FF2B5EF4-FFF2-40B4-BE49-F238E27FC236}">
                <a16:creationId xmlns:a16="http://schemas.microsoft.com/office/drawing/2014/main" id="{379808CC-DD80-AF44-B7F1-4BED24D3D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a:extLst>
              <a:ext uri="{FF2B5EF4-FFF2-40B4-BE49-F238E27FC236}">
                <a16:creationId xmlns:a16="http://schemas.microsoft.com/office/drawing/2014/main" id="{5C79778D-6721-ED48-8391-30BA03967522}"/>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5364F3E9-ADC6-5A43-8813-CC0480779181}"/>
              </a:ext>
            </a:extLst>
          </p:cNvPr>
          <p:cNvSpPr>
            <a:spLocks noGrp="1" noChangeArrowheads="1"/>
          </p:cNvSpPr>
          <p:nvPr>
            <p:ph type="body" idx="1"/>
          </p:nvPr>
        </p:nvSpPr>
        <p:spPr>
          <a:xfrm>
            <a:off x="228600" y="1600200"/>
            <a:ext cx="8686800" cy="4525963"/>
          </a:xfrm>
        </p:spPr>
        <p:txBody>
          <a:bodyPr/>
          <a:lstStyle/>
          <a:p>
            <a:pPr eaLnBrk="1" hangingPunct="1">
              <a:buFontTx/>
              <a:buNone/>
            </a:pPr>
            <a:r>
              <a:rPr lang="en-US" altLang="en-US" sz="2800">
                <a:latin typeface="Gill Sans MT" panose="020B0502020104020203" pitchFamily="34" charset="77"/>
              </a:rPr>
              <a:t>4. One of Nabal’s servants told Abigail what had happened. What did the servant call Nabal? </a:t>
            </a:r>
            <a:r>
              <a:rPr lang="en-US" altLang="en-US" sz="2000">
                <a:latin typeface="Gill Sans MT" panose="020B0502020104020203" pitchFamily="34" charset="77"/>
              </a:rPr>
              <a:t>(Verses 14-17)</a:t>
            </a:r>
          </a:p>
          <a:p>
            <a:pPr eaLnBrk="1" hangingPunct="1">
              <a:buFontTx/>
              <a:buNone/>
            </a:pPr>
            <a:endParaRPr lang="en-US" altLang="en-US" sz="2000">
              <a:latin typeface="Gill Sans MT" panose="020B0502020104020203" pitchFamily="34" charset="77"/>
            </a:endParaRPr>
          </a:p>
          <a:p>
            <a:pPr eaLnBrk="1" hangingPunct="1">
              <a:buFontTx/>
              <a:buNone/>
            </a:pPr>
            <a:r>
              <a:rPr lang="en-US" altLang="en-US" sz="2800">
                <a:latin typeface="Gill Sans MT" panose="020B0502020104020203" pitchFamily="34" charset="77"/>
              </a:rPr>
              <a:t>   </a:t>
            </a:r>
            <a:r>
              <a:rPr lang="en-US" altLang="en-US" sz="2800" b="1">
                <a:solidFill>
                  <a:srgbClr val="660066"/>
                </a:solidFill>
                <a:latin typeface="Gill Sans MT" panose="020B0502020104020203" pitchFamily="34" charset="77"/>
              </a:rPr>
              <a:t>Note:</a:t>
            </a:r>
            <a:r>
              <a:rPr lang="en-US" altLang="en-US" sz="2800">
                <a:solidFill>
                  <a:srgbClr val="660066"/>
                </a:solidFill>
                <a:latin typeface="Gill Sans MT" panose="020B0502020104020203" pitchFamily="34" charset="77"/>
              </a:rPr>
              <a:t> The name </a:t>
            </a:r>
            <a:r>
              <a:rPr lang="en-US" altLang="en-US" sz="2800" i="1">
                <a:solidFill>
                  <a:srgbClr val="660066"/>
                </a:solidFill>
                <a:latin typeface="Gill Sans MT" panose="020B0502020104020203" pitchFamily="34" charset="77"/>
              </a:rPr>
              <a:t>Belial </a:t>
            </a:r>
            <a:r>
              <a:rPr lang="en-US" altLang="en-US" sz="2800">
                <a:solidFill>
                  <a:srgbClr val="660066"/>
                </a:solidFill>
                <a:latin typeface="Gill Sans MT" panose="020B0502020104020203" pitchFamily="34" charset="77"/>
              </a:rPr>
              <a:t>means </a:t>
            </a:r>
            <a:r>
              <a:rPr lang="en-US" altLang="en-US" sz="2800" i="1">
                <a:solidFill>
                  <a:srgbClr val="660066"/>
                </a:solidFill>
                <a:latin typeface="Gill Sans MT" panose="020B0502020104020203" pitchFamily="34" charset="77"/>
              </a:rPr>
              <a:t>son of wickedness or son of worthlessness</a:t>
            </a:r>
            <a:r>
              <a:rPr lang="en-US" altLang="en-US" sz="2800">
                <a:solidFill>
                  <a:srgbClr val="660066"/>
                </a:solidFill>
                <a:latin typeface="Gill Sans MT" panose="020B0502020104020203" pitchFamily="34" charset="77"/>
              </a:rPr>
              <a:t>. These words by the servant give us a picture of the character of Nabal.</a:t>
            </a:r>
          </a:p>
          <a:p>
            <a:pPr eaLnBrk="1" hangingPunct="1">
              <a:lnSpc>
                <a:spcPct val="40000"/>
              </a:lnSpc>
              <a:buFontTx/>
              <a:buNone/>
            </a:pPr>
            <a:endParaRPr lang="en-US" altLang="en-US" sz="2800">
              <a:solidFill>
                <a:srgbClr val="660066"/>
              </a:solidFill>
              <a:latin typeface="Gill Sans MT" panose="020B0502020104020203" pitchFamily="34" charset="77"/>
            </a:endParaRPr>
          </a:p>
          <a:p>
            <a:pPr eaLnBrk="1" hangingPunct="1">
              <a:buFontTx/>
              <a:buNone/>
            </a:pPr>
            <a:r>
              <a:rPr lang="en-US" altLang="en-US" sz="2800">
                <a:latin typeface="Gill Sans MT" panose="020B0502020104020203" pitchFamily="34" charset="77"/>
              </a:rPr>
              <a:t>5. As a woman of understanding and a peacemaker, what did Abigail do? </a:t>
            </a:r>
            <a:r>
              <a:rPr lang="en-US" altLang="en-US" sz="2400">
                <a:latin typeface="Gill Sans MT" panose="020B0502020104020203" pitchFamily="34" charset="77"/>
              </a:rPr>
              <a:t>(Verses 18-20)</a:t>
            </a:r>
            <a:r>
              <a:rPr lang="en-US" altLang="en-US" sz="2800">
                <a:latin typeface="Gill Sans MT" panose="020B0502020104020203" pitchFamily="34" charset="77"/>
              </a:rPr>
              <a:t> List the supplies she took. What would this suggest about her?</a:t>
            </a:r>
          </a:p>
        </p:txBody>
      </p:sp>
      <p:pic>
        <p:nvPicPr>
          <p:cNvPr id="7171" name="Picture 4" descr="abigail2">
            <a:extLst>
              <a:ext uri="{FF2B5EF4-FFF2-40B4-BE49-F238E27FC236}">
                <a16:creationId xmlns:a16="http://schemas.microsoft.com/office/drawing/2014/main" id="{34075DC5-5EE4-9A46-8058-CDC838A00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a:extLst>
              <a:ext uri="{FF2B5EF4-FFF2-40B4-BE49-F238E27FC236}">
                <a16:creationId xmlns:a16="http://schemas.microsoft.com/office/drawing/2014/main" id="{7D7C7971-D64D-D044-ACFC-BB3DCFAF997B}"/>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78C5F90C-38DB-F349-9A5E-5C4C445F924B}"/>
              </a:ext>
            </a:extLst>
          </p:cNvPr>
          <p:cNvSpPr>
            <a:spLocks noGrp="1" noChangeArrowheads="1"/>
          </p:cNvSpPr>
          <p:nvPr>
            <p:ph type="body" idx="1"/>
          </p:nvPr>
        </p:nvSpPr>
        <p:spPr>
          <a:xfrm>
            <a:off x="457200" y="1417638"/>
            <a:ext cx="8458200" cy="4525962"/>
          </a:xfrm>
        </p:spPr>
        <p:txBody>
          <a:bodyPr/>
          <a:lstStyle/>
          <a:p>
            <a:pPr eaLnBrk="1" hangingPunct="1">
              <a:buFontTx/>
              <a:buNone/>
            </a:pPr>
            <a:r>
              <a:rPr lang="en-US" altLang="en-US" sz="2800">
                <a:latin typeface="Gill Sans MT" panose="020B0502020104020203" pitchFamily="34" charset="77"/>
              </a:rPr>
              <a:t>6. Why do you think she did not tell Nabal?</a:t>
            </a:r>
          </a:p>
          <a:p>
            <a:pPr eaLnBrk="1" hangingPunct="1">
              <a:lnSpc>
                <a:spcPct val="50000"/>
              </a:lnSpc>
              <a:buFontTx/>
              <a:buNone/>
            </a:pPr>
            <a:endParaRPr lang="en-US" altLang="en-US" sz="2800">
              <a:latin typeface="Gill Sans MT" panose="020B0502020104020203" pitchFamily="34" charset="77"/>
            </a:endParaRPr>
          </a:p>
          <a:p>
            <a:pPr eaLnBrk="1" hangingPunct="1">
              <a:buFontTx/>
              <a:buNone/>
            </a:pPr>
            <a:r>
              <a:rPr lang="en-US" altLang="en-US" sz="2800">
                <a:latin typeface="Gill Sans MT" panose="020B0502020104020203" pitchFamily="34" charset="77"/>
              </a:rPr>
              <a:t>7. As David approached Nabal’s property, what did he plan to do? What do you think of his reaction? </a:t>
            </a:r>
            <a:r>
              <a:rPr lang="en-US" altLang="en-US" sz="2400">
                <a:latin typeface="Gill Sans MT" panose="020B0502020104020203" pitchFamily="34" charset="77"/>
              </a:rPr>
              <a:t>(Verses 21-22)</a:t>
            </a:r>
          </a:p>
          <a:p>
            <a:pPr eaLnBrk="1" hangingPunct="1">
              <a:lnSpc>
                <a:spcPct val="40000"/>
              </a:lnSpc>
              <a:buFontTx/>
              <a:buNone/>
            </a:pPr>
            <a:endParaRPr lang="en-US" altLang="en-US" sz="2400">
              <a:latin typeface="Gill Sans MT" panose="020B0502020104020203" pitchFamily="34" charset="77"/>
            </a:endParaRPr>
          </a:p>
          <a:p>
            <a:pPr eaLnBrk="1" hangingPunct="1">
              <a:buFontTx/>
              <a:buNone/>
            </a:pPr>
            <a:r>
              <a:rPr lang="en-US" altLang="en-US" sz="2800">
                <a:latin typeface="Gill Sans MT" panose="020B0502020104020203" pitchFamily="34" charset="77"/>
              </a:rPr>
              <a:t>8. When Abigail saw David, what did she do? </a:t>
            </a:r>
            <a:r>
              <a:rPr lang="en-US" altLang="en-US" sz="2000">
                <a:latin typeface="Gill Sans MT" panose="020B0502020104020203" pitchFamily="34" charset="77"/>
              </a:rPr>
              <a:t>(Verses 23-24)</a:t>
            </a:r>
          </a:p>
          <a:p>
            <a:pPr eaLnBrk="1" hangingPunct="1">
              <a:lnSpc>
                <a:spcPct val="30000"/>
              </a:lnSpc>
              <a:buFontTx/>
              <a:buNone/>
            </a:pPr>
            <a:endParaRPr lang="en-US" altLang="en-US" sz="2000">
              <a:latin typeface="Gill Sans MT" panose="020B0502020104020203" pitchFamily="34" charset="77"/>
            </a:endParaRPr>
          </a:p>
          <a:p>
            <a:pPr eaLnBrk="1" hangingPunct="1">
              <a:buFontTx/>
              <a:buNone/>
            </a:pPr>
            <a:r>
              <a:rPr lang="en-US" altLang="en-US" sz="2800">
                <a:latin typeface="Gill Sans MT" panose="020B0502020104020203" pitchFamily="34" charset="77"/>
              </a:rPr>
              <a:t>9. What did she say about Nabal? </a:t>
            </a:r>
            <a:r>
              <a:rPr lang="en-US" altLang="en-US" sz="2000">
                <a:latin typeface="Gill Sans MT" panose="020B0502020104020203" pitchFamily="34" charset="77"/>
              </a:rPr>
              <a:t>(Verse 25)</a:t>
            </a:r>
          </a:p>
          <a:p>
            <a:pPr eaLnBrk="1" hangingPunct="1">
              <a:lnSpc>
                <a:spcPct val="30000"/>
              </a:lnSpc>
              <a:buFontTx/>
              <a:buNone/>
            </a:pPr>
            <a:endParaRPr lang="en-US" altLang="en-US" sz="2800">
              <a:latin typeface="Gill Sans MT" panose="020B0502020104020203" pitchFamily="34" charset="77"/>
            </a:endParaRPr>
          </a:p>
          <a:p>
            <a:pPr eaLnBrk="1" hangingPunct="1">
              <a:buFontTx/>
              <a:buNone/>
            </a:pPr>
            <a:r>
              <a:rPr lang="en-US" altLang="en-US" sz="2800">
                <a:latin typeface="Gill Sans MT" panose="020B0502020104020203" pitchFamily="34" charset="77"/>
              </a:rPr>
              <a:t>10. How did David react to her apology and gifts? </a:t>
            </a:r>
          </a:p>
          <a:p>
            <a:pPr eaLnBrk="1" hangingPunct="1">
              <a:buFontTx/>
              <a:buNone/>
            </a:pPr>
            <a:r>
              <a:rPr lang="en-US" altLang="en-US" sz="2000">
                <a:latin typeface="Gill Sans MT" panose="020B0502020104020203" pitchFamily="34" charset="77"/>
              </a:rPr>
              <a:t>(Verses 32-35)</a:t>
            </a:r>
          </a:p>
        </p:txBody>
      </p:sp>
      <p:pic>
        <p:nvPicPr>
          <p:cNvPr id="8195" name="Picture 4" descr="abigail2">
            <a:extLst>
              <a:ext uri="{FF2B5EF4-FFF2-40B4-BE49-F238E27FC236}">
                <a16:creationId xmlns:a16="http://schemas.microsoft.com/office/drawing/2014/main" id="{285AEEBE-327B-EF4E-AF14-FF7171A38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a:extLst>
              <a:ext uri="{FF2B5EF4-FFF2-40B4-BE49-F238E27FC236}">
                <a16:creationId xmlns:a16="http://schemas.microsoft.com/office/drawing/2014/main" id="{A2F82C4D-257E-C44C-8927-099895E042E1}"/>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709887_46805021">
            <a:extLst>
              <a:ext uri="{FF2B5EF4-FFF2-40B4-BE49-F238E27FC236}">
                <a16:creationId xmlns:a16="http://schemas.microsoft.com/office/drawing/2014/main" id="{1BE3B2D0-3030-A741-9A2A-6CFD5DA09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906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D3083925-E13F-FC4F-A7FB-2C12652E047F}"/>
              </a:ext>
            </a:extLst>
          </p:cNvPr>
          <p:cNvSpPr>
            <a:spLocks noGrp="1" noChangeArrowheads="1"/>
          </p:cNvSpPr>
          <p:nvPr>
            <p:ph type="body" idx="1"/>
          </p:nvPr>
        </p:nvSpPr>
        <p:spPr>
          <a:xfrm>
            <a:off x="381000" y="1417638"/>
            <a:ext cx="6248400" cy="4525962"/>
          </a:xfrm>
        </p:spPr>
        <p:txBody>
          <a:bodyPr/>
          <a:lstStyle/>
          <a:p>
            <a:pPr eaLnBrk="1" hangingPunct="1">
              <a:buFontTx/>
              <a:buNone/>
            </a:pPr>
            <a:r>
              <a:rPr lang="en-US" altLang="en-US" sz="2800">
                <a:latin typeface="Gill Sans MT" panose="020B0502020104020203" pitchFamily="34" charset="77"/>
              </a:rPr>
              <a:t>11. What happened to Nabal when Abigail told him what she had done? </a:t>
            </a:r>
            <a:r>
              <a:rPr lang="en-US" altLang="en-US" sz="2000">
                <a:latin typeface="Gill Sans MT" panose="020B0502020104020203" pitchFamily="34" charset="77"/>
              </a:rPr>
              <a:t>(Verses 36-38)</a:t>
            </a:r>
          </a:p>
          <a:p>
            <a:pPr eaLnBrk="1" hangingPunct="1">
              <a:buFontTx/>
              <a:buNone/>
            </a:pPr>
            <a:endParaRPr lang="en-US" altLang="en-US" sz="2000">
              <a:latin typeface="Gill Sans MT" panose="020B0502020104020203" pitchFamily="34" charset="77"/>
            </a:endParaRPr>
          </a:p>
          <a:p>
            <a:pPr eaLnBrk="1" hangingPunct="1">
              <a:buFontTx/>
              <a:buNone/>
            </a:pPr>
            <a:r>
              <a:rPr lang="en-US" altLang="en-US" sz="2800">
                <a:latin typeface="Gill Sans MT" panose="020B0502020104020203" pitchFamily="34" charset="77"/>
              </a:rPr>
              <a:t>12. Hearing of Nabal’s death, David communed with Abigail and asked her what? </a:t>
            </a:r>
            <a:r>
              <a:rPr lang="en-US" altLang="en-US" sz="2000">
                <a:latin typeface="Gill Sans MT" panose="020B0502020104020203" pitchFamily="34" charset="77"/>
              </a:rPr>
              <a:t>(Verses 39-40)</a:t>
            </a:r>
          </a:p>
          <a:p>
            <a:pPr eaLnBrk="1" hangingPunct="1">
              <a:buFontTx/>
              <a:buNone/>
            </a:pPr>
            <a:endParaRPr lang="en-US" altLang="en-US" sz="2000">
              <a:latin typeface="Gill Sans MT" panose="020B0502020104020203" pitchFamily="34" charset="77"/>
            </a:endParaRPr>
          </a:p>
          <a:p>
            <a:pPr eaLnBrk="1" hangingPunct="1">
              <a:buFontTx/>
              <a:buNone/>
            </a:pPr>
            <a:r>
              <a:rPr lang="en-US" altLang="en-US" sz="2800">
                <a:latin typeface="Gill Sans MT" panose="020B0502020104020203" pitchFamily="34" charset="77"/>
              </a:rPr>
              <a:t>13. How did Abigail respond? </a:t>
            </a:r>
            <a:r>
              <a:rPr lang="en-US" altLang="en-US" sz="2000">
                <a:latin typeface="Gill Sans MT" panose="020B0502020104020203" pitchFamily="34" charset="77"/>
              </a:rPr>
              <a:t>(Verses 41-42)</a:t>
            </a:r>
          </a:p>
        </p:txBody>
      </p:sp>
      <p:pic>
        <p:nvPicPr>
          <p:cNvPr id="9220" name="Picture 4" descr="abigail2">
            <a:extLst>
              <a:ext uri="{FF2B5EF4-FFF2-40B4-BE49-F238E27FC236}">
                <a16:creationId xmlns:a16="http://schemas.microsoft.com/office/drawing/2014/main" id="{4AAFC860-6D50-974E-ADE0-23C0ECC16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EDDAA09C-9591-1847-A02B-9234154471B8}"/>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709887_46805021">
            <a:extLst>
              <a:ext uri="{FF2B5EF4-FFF2-40B4-BE49-F238E27FC236}">
                <a16:creationId xmlns:a16="http://schemas.microsoft.com/office/drawing/2014/main" id="{6330BEE0-D37B-BD43-89F7-CF20C9C9F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906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084F937E-D824-7945-9135-8868C6209DA6}"/>
              </a:ext>
            </a:extLst>
          </p:cNvPr>
          <p:cNvSpPr>
            <a:spLocks noGrp="1" noChangeArrowheads="1"/>
          </p:cNvSpPr>
          <p:nvPr>
            <p:ph type="body" idx="1"/>
          </p:nvPr>
        </p:nvSpPr>
        <p:spPr>
          <a:xfrm>
            <a:off x="457200" y="1219200"/>
            <a:ext cx="6553200" cy="4525963"/>
          </a:xfrm>
        </p:spPr>
        <p:txBody>
          <a:bodyPr/>
          <a:lstStyle/>
          <a:p>
            <a:pPr eaLnBrk="1" hangingPunct="1">
              <a:lnSpc>
                <a:spcPct val="80000"/>
              </a:lnSpc>
              <a:buFontTx/>
              <a:buNone/>
            </a:pPr>
            <a:r>
              <a:rPr lang="en-US" altLang="en-US" b="1" u="sng">
                <a:solidFill>
                  <a:srgbClr val="660066"/>
                </a:solidFill>
                <a:latin typeface="Gill Sans MT" panose="020B0502020104020203" pitchFamily="34" charset="77"/>
              </a:rPr>
              <a:t>Words for Today</a:t>
            </a:r>
          </a:p>
          <a:p>
            <a:pPr eaLnBrk="1" hangingPunct="1">
              <a:lnSpc>
                <a:spcPct val="80000"/>
              </a:lnSpc>
              <a:buFontTx/>
              <a:buNone/>
            </a:pPr>
            <a:endParaRPr lang="en-US" altLang="en-US" sz="2400" b="1" u="sng">
              <a:solidFill>
                <a:srgbClr val="660066"/>
              </a:solidFill>
              <a:latin typeface="Gill Sans MT" panose="020B0502020104020203" pitchFamily="34" charset="77"/>
            </a:endParaRPr>
          </a:p>
          <a:p>
            <a:pPr eaLnBrk="1" hangingPunct="1">
              <a:lnSpc>
                <a:spcPct val="80000"/>
              </a:lnSpc>
              <a:buFontTx/>
              <a:buNone/>
            </a:pPr>
            <a:r>
              <a:rPr lang="en-US" altLang="en-US" sz="2800">
                <a:latin typeface="Gill Sans MT" panose="020B0502020104020203" pitchFamily="34" charset="77"/>
              </a:rPr>
              <a:t>14. Is it ever proper and right for a wife to go against her husband’s wishes as Abigail did? Are there circumstances where it is right, and even necessary? Explain.</a:t>
            </a:r>
          </a:p>
          <a:p>
            <a:pPr eaLnBrk="1" hangingPunct="1">
              <a:lnSpc>
                <a:spcPct val="50000"/>
              </a:lnSpc>
              <a:buFontTx/>
              <a:buNone/>
            </a:pPr>
            <a:endParaRPr lang="en-US" altLang="en-US" sz="2800">
              <a:latin typeface="Gill Sans MT" panose="020B0502020104020203" pitchFamily="34" charset="77"/>
            </a:endParaRPr>
          </a:p>
          <a:p>
            <a:pPr eaLnBrk="1" hangingPunct="1">
              <a:lnSpc>
                <a:spcPct val="80000"/>
              </a:lnSpc>
              <a:buFontTx/>
              <a:buNone/>
            </a:pPr>
            <a:r>
              <a:rPr lang="en-US" altLang="en-US" sz="2800">
                <a:latin typeface="Gill Sans MT" panose="020B0502020104020203" pitchFamily="34" charset="77"/>
              </a:rPr>
              <a:t>15. Remembering the diplomatic way in which Abigail approached the problem, can you think of a specific way you might handle a situation in which you could serve as a peacemaker? What might you do to help resolve a conflict?</a:t>
            </a:r>
          </a:p>
        </p:txBody>
      </p:sp>
      <p:pic>
        <p:nvPicPr>
          <p:cNvPr id="10244" name="Picture 4" descr="abigail2">
            <a:extLst>
              <a:ext uri="{FF2B5EF4-FFF2-40B4-BE49-F238E27FC236}">
                <a16:creationId xmlns:a16="http://schemas.microsoft.com/office/drawing/2014/main" id="{08C82080-EE9C-534E-ACC3-4A5BA9119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BA97B542-16E3-6B41-842A-2062ECDF0EE8}"/>
              </a:ext>
            </a:extLst>
          </p:cNvPr>
          <p:cNvSpPr txBox="1">
            <a:spLocks noChangeArrowheads="1"/>
          </p:cNvSpPr>
          <p:nvPr/>
        </p:nvSpPr>
        <p:spPr bwMode="auto">
          <a:xfrm>
            <a:off x="3962400"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500">
                <a:solidFill>
                  <a:srgbClr val="FFFFFF"/>
                </a:solidFill>
                <a:latin typeface="Trajan Pro" pitchFamily="18" charset="0"/>
              </a:rPr>
              <a:t>Abigail</a:t>
            </a:r>
          </a:p>
          <a:p>
            <a:pPr algn="ctr" eaLnBrk="1" hangingPunct="1"/>
            <a:r>
              <a:rPr lang="en-US" altLang="en-US" sz="1200">
                <a:solidFill>
                  <a:srgbClr val="D7E023"/>
                </a:solidFill>
                <a:latin typeface="TrajanPro-Regular" charset="0"/>
              </a:rPr>
              <a:t>Her Name Means “My Father is Joy”</a:t>
            </a:r>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TotalTime>
  <Words>905</Words>
  <Application>Microsoft Macintosh PowerPoint</Application>
  <PresentationFormat>On-screen Show (4:3)</PresentationFormat>
  <Paragraphs>88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Trajan Pro</vt:lpstr>
      <vt:lpstr>Gill Sans MT</vt:lpstr>
      <vt:lpstr>TrajanPro-Regular</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7</cp:revision>
  <dcterms:created xsi:type="dcterms:W3CDTF">2008-11-05T15:45:28Z</dcterms:created>
  <dcterms:modified xsi:type="dcterms:W3CDTF">2018-04-26T23:41:14Z</dcterms:modified>
</cp:coreProperties>
</file>